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  <p:sldMasterId id="2147483825" r:id="rId2"/>
    <p:sldMasterId id="2147483840" r:id="rId3"/>
    <p:sldMasterId id="2147483822" r:id="rId4"/>
  </p:sldMasterIdLst>
  <p:notesMasterIdLst>
    <p:notesMasterId r:id="rId15"/>
  </p:notesMasterIdLst>
  <p:handoutMasterIdLst>
    <p:handoutMasterId r:id="rId16"/>
  </p:handoutMasterIdLst>
  <p:sldIdLst>
    <p:sldId id="256" r:id="rId5"/>
    <p:sldId id="261" r:id="rId6"/>
    <p:sldId id="262" r:id="rId7"/>
    <p:sldId id="264" r:id="rId8"/>
    <p:sldId id="263" r:id="rId9"/>
    <p:sldId id="265" r:id="rId10"/>
    <p:sldId id="266" r:id="rId11"/>
    <p:sldId id="267" r:id="rId12"/>
    <p:sldId id="268" r:id="rId13"/>
    <p:sldId id="269" r:id="rId14"/>
  </p:sldIdLst>
  <p:sldSz cx="9144000" cy="5143500" type="screen16x9"/>
  <p:notesSz cx="6797675" cy="9926638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20"/>
    <a:srgbClr val="4D4D4D"/>
    <a:srgbClr val="000000"/>
    <a:srgbClr val="ED1B30"/>
    <a:srgbClr val="000066"/>
    <a:srgbClr val="003366"/>
    <a:srgbClr val="E7A219"/>
    <a:srgbClr val="66CCFF"/>
    <a:srgbClr val="81CAFF"/>
    <a:srgbClr val="A0C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4" autoAdjust="0"/>
    <p:restoredTop sz="94726" autoAdjust="0"/>
  </p:normalViewPr>
  <p:slideViewPr>
    <p:cSldViewPr snapToGrid="0" snapToObjects="1">
      <p:cViewPr varScale="1">
        <p:scale>
          <a:sx n="91" d="100"/>
          <a:sy n="91" d="100"/>
        </p:scale>
        <p:origin x="108" y="2094"/>
      </p:cViewPr>
      <p:guideLst>
        <p:guide orient="horz" pos="162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-3774" y="-102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AF627-D5A3-47F4-B2D8-8E679C1CF4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44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/>
              <a:t>Click to edit Master text styles</a:t>
            </a:r>
          </a:p>
          <a:p>
            <a:pPr lvl="1"/>
            <a:r>
              <a:rPr lang="en-AU" noProof="0"/>
              <a:t>Second level</a:t>
            </a:r>
          </a:p>
          <a:p>
            <a:pPr lvl="2"/>
            <a:r>
              <a:rPr lang="en-AU" noProof="0"/>
              <a:t>Third level</a:t>
            </a:r>
          </a:p>
          <a:p>
            <a:pPr lvl="3"/>
            <a:r>
              <a:rPr lang="en-AU" noProof="0"/>
              <a:t>Fourth level</a:t>
            </a:r>
          </a:p>
          <a:p>
            <a:pPr lvl="4"/>
            <a:r>
              <a:rPr lang="en-AU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6A5400-4417-47DB-9919-02C5EFB652E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1679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 - Sess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512047" y="894768"/>
            <a:ext cx="7494494" cy="10702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 baseline="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&lt;Session Number&gt;: &lt;Session Title&gt;</a:t>
            </a:r>
            <a:endParaRPr lang="en-AU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1512047" y="2256143"/>
            <a:ext cx="7494494" cy="5324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&lt;Speaker Name&gt;</a:t>
            </a:r>
            <a:endParaRPr lang="en-AU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512047" y="3073134"/>
            <a:ext cx="7494494" cy="4278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 i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&lt;Company Name&gt;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3912446" y="3609749"/>
            <a:ext cx="2601912" cy="125888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4">
                    <a:lumMod val="1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AU" dirty="0"/>
              <a:t>Click to insert logo</a:t>
            </a:r>
          </a:p>
        </p:txBody>
      </p:sp>
    </p:spTree>
    <p:extLst>
      <p:ext uri="{BB962C8B-B14F-4D97-AF65-F5344CB8AC3E}">
        <p14:creationId xmlns:p14="http://schemas.microsoft.com/office/powerpoint/2010/main" val="1392513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.1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156" y="206375"/>
            <a:ext cx="7558643" cy="85725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157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2886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- 2 column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50938"/>
            <a:ext cx="4040188" cy="384907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50939"/>
            <a:ext cx="4041775" cy="384907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128156" y="206375"/>
            <a:ext cx="7558643" cy="85725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84696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 - 2 column with 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075764" y="206375"/>
            <a:ext cx="7611035" cy="85725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336806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1"/>
            <a:ext cx="4041775" cy="336806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2841358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5 - Blank s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50917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.1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599" cy="85725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15784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>
                <a:solidFill>
                  <a:srgbClr val="4D4D4D"/>
                </a:solidFill>
                <a:latin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39709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 - 2 column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150938"/>
            <a:ext cx="4040188" cy="3849079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150939"/>
            <a:ext cx="4041775" cy="384907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599" cy="85725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55702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 - 2 column with 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599" cy="857250"/>
          </a:xfrm>
          <a:prstGeom prst="rect">
            <a:avLst/>
          </a:prstGeom>
        </p:spPr>
        <p:txBody>
          <a:bodyPr/>
          <a:lstStyle>
            <a:lvl1pPr>
              <a:defRPr sz="40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3368067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1"/>
            <a:ext cx="4041775" cy="336806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  <a:lvl2pPr>
              <a:defRPr sz="2000">
                <a:solidFill>
                  <a:srgbClr val="4D4D4D"/>
                </a:solidFill>
                <a:latin typeface="Calibri Light" panose="020F0302020204030204" pitchFamily="34" charset="0"/>
              </a:defRPr>
            </a:lvl2pPr>
            <a:lvl3pPr>
              <a:defRPr sz="1800">
                <a:solidFill>
                  <a:srgbClr val="4D4D4D"/>
                </a:solidFill>
                <a:latin typeface="Calibri Light" panose="020F0302020204030204" pitchFamily="34" charset="0"/>
              </a:defRPr>
            </a:lvl3pPr>
            <a:lvl4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4pPr>
            <a:lvl5pPr>
              <a:defRPr sz="1600">
                <a:solidFill>
                  <a:srgbClr val="4D4D4D"/>
                </a:solidFill>
                <a:latin typeface="Calibri Light" panose="020F030202020403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37535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5 - Blank sl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55463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 - Wrap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36785" y="3197517"/>
            <a:ext cx="4378670" cy="4928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AU" dirty="0"/>
              <a:t>&lt;Speaker Name&gt;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1736785" y="3760352"/>
            <a:ext cx="4378670" cy="42862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i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&lt;Company Name&gt;</a:t>
            </a:r>
            <a:endParaRPr lang="en-AU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2" hasCustomPrompt="1"/>
          </p:nvPr>
        </p:nvSpPr>
        <p:spPr>
          <a:xfrm>
            <a:off x="1736784" y="1225886"/>
            <a:ext cx="6982887" cy="57697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Questions?</a:t>
            </a:r>
            <a:endParaRPr lang="en-AU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736785" y="2678153"/>
            <a:ext cx="6982886" cy="45415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&lt;Session Number&gt;: &lt;Session Title&gt;</a:t>
            </a:r>
            <a:endParaRPr lang="en-AU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1736785" y="4257989"/>
            <a:ext cx="4378669" cy="428625"/>
          </a:xfrm>
          <a:prstGeom prst="rect">
            <a:avLst/>
          </a:prstGeo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600" i="1">
                <a:solidFill>
                  <a:srgbClr val="4D4D4D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Social Media or other contact details</a:t>
            </a:r>
            <a:endParaRPr lang="en-AU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5" hasCustomPrompt="1"/>
          </p:nvPr>
        </p:nvSpPr>
        <p:spPr>
          <a:xfrm>
            <a:off x="6187043" y="3197517"/>
            <a:ext cx="2532627" cy="148909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4">
                    <a:lumMod val="10000"/>
                  </a:schemeClr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AU" dirty="0"/>
              <a:t>Click to insert logo</a:t>
            </a:r>
          </a:p>
        </p:txBody>
      </p:sp>
    </p:spTree>
    <p:extLst>
      <p:ext uri="{BB962C8B-B14F-4D97-AF65-F5344CB8AC3E}">
        <p14:creationId xmlns:p14="http://schemas.microsoft.com/office/powerpoint/2010/main" val="3432421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auto">
          <a:xfrm>
            <a:off x="-1860" y="0"/>
            <a:ext cx="1439595" cy="51435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1" y="75603"/>
            <a:ext cx="1300753" cy="99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 userDrawn="1"/>
        </p:nvSpPr>
        <p:spPr>
          <a:xfrm>
            <a:off x="1134" y="1138370"/>
            <a:ext cx="143360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b="0" spc="100" dirty="0">
                <a:solidFill>
                  <a:schemeClr val="bg1"/>
                </a:solidFill>
                <a:latin typeface="Calibri Light" panose="020F0302020204030204" pitchFamily="34" charset="0"/>
              </a:rPr>
              <a:t>ACC, ADELAIDE</a:t>
            </a:r>
          </a:p>
          <a:p>
            <a:pPr algn="ctr">
              <a:lnSpc>
                <a:spcPct val="150000"/>
              </a:lnSpc>
            </a:pPr>
            <a:r>
              <a:rPr lang="en-US" sz="900" b="0" spc="100" dirty="0">
                <a:solidFill>
                  <a:schemeClr val="bg1"/>
                </a:solidFill>
                <a:latin typeface="Calibri Light" panose="020F0302020204030204" pitchFamily="34" charset="0"/>
              </a:rPr>
              <a:t>SOUTH</a:t>
            </a:r>
            <a:r>
              <a:rPr lang="en-US" sz="900" b="0" spc="100" baseline="0" dirty="0">
                <a:solidFill>
                  <a:schemeClr val="bg1"/>
                </a:solidFill>
                <a:latin typeface="Calibri Light" panose="020F0302020204030204" pitchFamily="34" charset="0"/>
              </a:rPr>
              <a:t> AUSTRALIA</a:t>
            </a:r>
            <a:endParaRPr lang="en-US" sz="900" b="1" spc="100" dirty="0">
              <a:solidFill>
                <a:schemeClr val="bg1"/>
              </a:solidFill>
              <a:latin typeface="Calibri Light" panose="020F03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800" b="1" spc="100" baseline="0" dirty="0">
                <a:solidFill>
                  <a:schemeClr val="bg1"/>
                </a:solidFill>
                <a:latin typeface="Calibri Light" panose="020F0302020204030204" pitchFamily="34" charset="0"/>
              </a:rPr>
              <a:t>25 -  27  MAY  2017</a:t>
            </a:r>
            <a:endParaRPr lang="en-US" sz="800" b="1" spc="1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09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65" y="85829"/>
            <a:ext cx="827800" cy="632628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-1859" y="0"/>
            <a:ext cx="53618" cy="5143500"/>
          </a:xfrm>
          <a:prstGeom prst="rect">
            <a:avLst/>
          </a:prstGeom>
          <a:solidFill>
            <a:srgbClr val="78BE2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" name="Text Placeholder 6"/>
          <p:cNvSpPr txBox="1">
            <a:spLocks/>
          </p:cNvSpPr>
          <p:nvPr userDrawn="1"/>
        </p:nvSpPr>
        <p:spPr>
          <a:xfrm>
            <a:off x="8426824" y="4625975"/>
            <a:ext cx="639389" cy="436563"/>
          </a:xfrm>
          <a:prstGeom prst="rect">
            <a:avLst/>
          </a:prstGeom>
        </p:spPr>
        <p:txBody>
          <a:bodyPr anchor="b"/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fld id="{E3F9F50B-D909-4B78-B52A-5E7B5FE8A8A8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14408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38" r:id="rId2"/>
    <p:sldLayoutId id="2147483835" r:id="rId3"/>
    <p:sldLayoutId id="2147483839" r:id="rId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/>
          <p:cNvSpPr txBox="1">
            <a:spLocks/>
          </p:cNvSpPr>
          <p:nvPr userDrawn="1"/>
        </p:nvSpPr>
        <p:spPr>
          <a:xfrm>
            <a:off x="8426824" y="4625975"/>
            <a:ext cx="639389" cy="436563"/>
          </a:xfrm>
          <a:prstGeom prst="rect">
            <a:avLst/>
          </a:prstGeom>
        </p:spPr>
        <p:txBody>
          <a:bodyPr anchor="b"/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000">
                <a:solidFill>
                  <a:srgbClr val="4D4D4D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fld id="{E3F9F50B-D909-4B78-B52A-5E7B5FE8A8A8}" type="slidenum">
              <a:rPr lang="en-AU" kern="0" smtClean="0"/>
              <a:pPr/>
              <a:t>‹#›</a:t>
            </a:fld>
            <a:endParaRPr lang="en-AU" kern="0" dirty="0"/>
          </a:p>
        </p:txBody>
      </p:sp>
    </p:spTree>
    <p:extLst>
      <p:ext uri="{BB962C8B-B14F-4D97-AF65-F5344CB8AC3E}">
        <p14:creationId xmlns:p14="http://schemas.microsoft.com/office/powerpoint/2010/main" val="536226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 userDrawn="1"/>
        </p:nvSpPr>
        <p:spPr>
          <a:xfrm>
            <a:off x="4130" y="1379587"/>
            <a:ext cx="1433605" cy="68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900" b="0" dirty="0">
                <a:solidFill>
                  <a:schemeClr val="bg1"/>
                </a:solidFill>
              </a:rPr>
              <a:t>MARINA BAY SANDS</a:t>
            </a:r>
          </a:p>
          <a:p>
            <a:pPr>
              <a:lnSpc>
                <a:spcPct val="150000"/>
              </a:lnSpc>
            </a:pPr>
            <a:r>
              <a:rPr lang="en-US" sz="900" b="1" dirty="0">
                <a:solidFill>
                  <a:schemeClr val="bg1"/>
                </a:solidFill>
              </a:rPr>
              <a:t>SINGAPORE</a:t>
            </a:r>
          </a:p>
          <a:p>
            <a:pPr>
              <a:lnSpc>
                <a:spcPct val="150000"/>
              </a:lnSpc>
            </a:pPr>
            <a:r>
              <a:rPr lang="en-US" sz="800" b="1" dirty="0">
                <a:solidFill>
                  <a:schemeClr val="bg1"/>
                </a:solidFill>
              </a:rPr>
              <a:t>Thu</a:t>
            </a:r>
            <a:r>
              <a:rPr lang="en-US" sz="800" b="1" baseline="0" dirty="0">
                <a:solidFill>
                  <a:schemeClr val="bg1"/>
                </a:solidFill>
              </a:rPr>
              <a:t> 30 Mar - Sat 1 Apr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 userDrawn="1"/>
        </p:nvSpPr>
        <p:spPr>
          <a:xfrm>
            <a:off x="6321" y="4479043"/>
            <a:ext cx="89657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0" dirty="0">
                <a:solidFill>
                  <a:schemeClr val="bg1"/>
                </a:solidFill>
              </a:rPr>
              <a:t>Supported By:</a:t>
            </a:r>
            <a:endParaRPr lang="en-US" sz="8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 bwMode="auto">
          <a:xfrm>
            <a:off x="-1860" y="0"/>
            <a:ext cx="1439595" cy="5143500"/>
          </a:xfrm>
          <a:prstGeom prst="rect">
            <a:avLst/>
          </a:pr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1" y="75603"/>
            <a:ext cx="1300753" cy="994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 userDrawn="1"/>
        </p:nvSpPr>
        <p:spPr>
          <a:xfrm>
            <a:off x="1134" y="1138370"/>
            <a:ext cx="1433605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900" b="0" spc="100" dirty="0">
                <a:solidFill>
                  <a:schemeClr val="bg1"/>
                </a:solidFill>
                <a:latin typeface="Calibri Light" panose="020F0302020204030204" pitchFamily="34" charset="0"/>
              </a:rPr>
              <a:t>ACC, ADELAIDE</a:t>
            </a:r>
          </a:p>
          <a:p>
            <a:pPr algn="ctr">
              <a:lnSpc>
                <a:spcPct val="150000"/>
              </a:lnSpc>
            </a:pPr>
            <a:r>
              <a:rPr lang="en-US" sz="900" b="0" spc="100" dirty="0">
                <a:solidFill>
                  <a:schemeClr val="bg1"/>
                </a:solidFill>
                <a:latin typeface="Calibri Light" panose="020F0302020204030204" pitchFamily="34" charset="0"/>
              </a:rPr>
              <a:t>SOUTH</a:t>
            </a:r>
            <a:r>
              <a:rPr lang="en-US" sz="900" b="0" spc="100" baseline="0" dirty="0">
                <a:solidFill>
                  <a:schemeClr val="bg1"/>
                </a:solidFill>
                <a:latin typeface="Calibri Light" panose="020F0302020204030204" pitchFamily="34" charset="0"/>
              </a:rPr>
              <a:t> AUSTRALIA</a:t>
            </a:r>
            <a:endParaRPr lang="en-US" sz="900" b="1" spc="100" dirty="0">
              <a:solidFill>
                <a:schemeClr val="bg1"/>
              </a:solidFill>
              <a:latin typeface="Calibri Light" panose="020F030202020403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800" b="1" spc="100" baseline="0" dirty="0">
                <a:solidFill>
                  <a:schemeClr val="bg1"/>
                </a:solidFill>
                <a:latin typeface="Calibri Light" panose="020F0302020204030204" pitchFamily="34" charset="0"/>
              </a:rPr>
              <a:t>25 -  27  MAY  2017</a:t>
            </a:r>
            <a:endParaRPr lang="en-US" sz="800" b="1" spc="100" dirty="0">
              <a:solidFill>
                <a:schemeClr val="bg1"/>
              </a:solidFill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848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003366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1649506" y="542851"/>
            <a:ext cx="7494494" cy="2315931"/>
          </a:xfrm>
        </p:spPr>
        <p:txBody>
          <a:bodyPr/>
          <a:lstStyle/>
          <a:p>
            <a:r>
              <a:rPr lang="en-AU" b="0" dirty="0"/>
              <a:t>Keynote Sponsor Address:</a:t>
            </a:r>
          </a:p>
          <a:p>
            <a:endParaRPr lang="en-AU" b="1" dirty="0"/>
          </a:p>
          <a:p>
            <a:r>
              <a:rPr lang="en-US" b="1" dirty="0"/>
              <a:t>Cleaning Up a Beautiful Mess of BIM</a:t>
            </a:r>
            <a:endParaRPr lang="en-AU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1512047" y="2942993"/>
            <a:ext cx="7494494" cy="532453"/>
          </a:xfrm>
        </p:spPr>
        <p:txBody>
          <a:bodyPr/>
          <a:lstStyle/>
          <a:p>
            <a:r>
              <a:rPr lang="en-AU" dirty="0"/>
              <a:t>Luke Johnson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1512047" y="3493758"/>
            <a:ext cx="7494494" cy="427850"/>
          </a:xfrm>
        </p:spPr>
        <p:txBody>
          <a:bodyPr/>
          <a:lstStyle/>
          <a:p>
            <a:r>
              <a:rPr lang="en-AU" dirty="0"/>
              <a:t>On behalf of</a:t>
            </a:r>
          </a:p>
        </p:txBody>
      </p:sp>
      <p:pic>
        <p:nvPicPr>
          <p:cNvPr id="8" name="Рисунок 10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4" b="14914"/>
          <a:stretch>
            <a:fillRect/>
          </a:stretch>
        </p:blipFill>
        <p:spPr>
          <a:xfrm>
            <a:off x="4235050" y="4005819"/>
            <a:ext cx="2048488" cy="420624"/>
          </a:xfrm>
        </p:spPr>
      </p:pic>
    </p:spTree>
    <p:extLst>
      <p:ext uri="{BB962C8B-B14F-4D97-AF65-F5344CB8AC3E}">
        <p14:creationId xmlns:p14="http://schemas.microsoft.com/office/powerpoint/2010/main" val="2516184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/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AU" kern="0" dirty="0"/>
              <a:t>BIM Can Be </a:t>
            </a:r>
            <a:r>
              <a:rPr lang="en-AU" b="1" kern="0" dirty="0"/>
              <a:t>Messy</a:t>
            </a:r>
            <a:br>
              <a:rPr lang="en-AU" b="1" kern="0" dirty="0"/>
            </a:br>
            <a:r>
              <a:rPr lang="en-AU" sz="1200" b="1" kern="0" dirty="0"/>
              <a:t>but we </a:t>
            </a:r>
            <a:r>
              <a:rPr lang="en-AU" sz="1200" b="1" u="sng" kern="0" dirty="0"/>
              <a:t>CAN</a:t>
            </a:r>
            <a:r>
              <a:rPr lang="en-AU" sz="1200" b="1" kern="0" dirty="0"/>
              <a:t> clean it up together!</a:t>
            </a:r>
            <a:endParaRPr lang="en-AU" b="1" kern="0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1064172" y="1502944"/>
            <a:ext cx="7015655" cy="33680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kern="0" dirty="0"/>
              <a:t>Antiquated Engagement with the Project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kern="0" dirty="0"/>
              <a:t>Not Enough Time to Deliver Beautiful BIM?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kern="0" dirty="0"/>
              <a:t>Lack of Good Communication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2400" kern="0" dirty="0"/>
              <a:t>Too Many Places to Look For Answers…</a:t>
            </a:r>
            <a:endParaRPr lang="en-US" sz="2400" b="1" kern="0" dirty="0"/>
          </a:p>
        </p:txBody>
      </p:sp>
    </p:spTree>
    <p:extLst>
      <p:ext uri="{BB962C8B-B14F-4D97-AF65-F5344CB8AC3E}">
        <p14:creationId xmlns:p14="http://schemas.microsoft.com/office/powerpoint/2010/main" val="551165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AU" kern="0" dirty="0"/>
              <a:t>Part of the Answer</a:t>
            </a:r>
            <a:endParaRPr lang="en-AU" b="1" kern="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550133"/>
            <a:ext cx="8229600" cy="33680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en-US" sz="3600" b="1" kern="0" dirty="0"/>
              <a:t>Project-Based Issue Tracking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en-US" sz="2400" kern="0" dirty="0"/>
              <a:t>An issue is </a:t>
            </a:r>
            <a:r>
              <a:rPr lang="en-US" sz="2400" u="sng" kern="0" dirty="0"/>
              <a:t>any problem or question</a:t>
            </a:r>
            <a:r>
              <a:rPr lang="en-US" sz="2400" kern="0" dirty="0"/>
              <a:t> that may arise about a given topic… in our case, the </a:t>
            </a:r>
            <a:br>
              <a:rPr lang="en-US" sz="2400" kern="0" dirty="0"/>
            </a:br>
            <a:r>
              <a:rPr lang="en-US" sz="2400" kern="0" dirty="0"/>
              <a:t>federated, multi-discipline BIM dataset</a:t>
            </a:r>
          </a:p>
        </p:txBody>
      </p:sp>
      <p:sp>
        <p:nvSpPr>
          <p:cNvPr id="6" name="Down Arrow 7"/>
          <p:cNvSpPr/>
          <p:nvPr/>
        </p:nvSpPr>
        <p:spPr bwMode="auto">
          <a:xfrm>
            <a:off x="4449031" y="993156"/>
            <a:ext cx="487153" cy="557049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065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28" y="1145825"/>
            <a:ext cx="4062816" cy="26416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103" y="1145825"/>
            <a:ext cx="4180825" cy="32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5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 txBox="1">
            <a:spLocks/>
          </p:cNvSpPr>
          <p:nvPr/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AU" kern="0" dirty="0"/>
              <a:t>More of the Answer</a:t>
            </a:r>
            <a:endParaRPr lang="en-AU" b="1" kern="0" dirty="0"/>
          </a:p>
        </p:txBody>
      </p:sp>
      <p:sp>
        <p:nvSpPr>
          <p:cNvPr id="5" name="Content Placeholder 3"/>
          <p:cNvSpPr txBox="1">
            <a:spLocks/>
          </p:cNvSpPr>
          <p:nvPr/>
        </p:nvSpPr>
        <p:spPr>
          <a:xfrm>
            <a:off x="457200" y="1550133"/>
            <a:ext cx="8229600" cy="33680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150000"/>
              </a:lnSpc>
              <a:buFontTx/>
              <a:buNone/>
            </a:pPr>
            <a:r>
              <a:rPr lang="en-US" sz="3600" b="1" kern="0" dirty="0"/>
              <a:t>Common Data Environment</a:t>
            </a:r>
          </a:p>
          <a:p>
            <a:pPr marL="0" indent="0">
              <a:lnSpc>
                <a:spcPct val="150000"/>
              </a:lnSpc>
              <a:buFontTx/>
              <a:buNone/>
            </a:pPr>
            <a:r>
              <a:rPr lang="en-US" sz="2400" kern="0" dirty="0"/>
              <a:t>Store and Combine:</a:t>
            </a:r>
          </a:p>
          <a:p>
            <a:pPr>
              <a:lnSpc>
                <a:spcPct val="150000"/>
              </a:lnSpc>
            </a:pPr>
            <a:r>
              <a:rPr lang="en-US" sz="2400" kern="0" dirty="0"/>
              <a:t>2D information – drawings, photos, data sheets</a:t>
            </a:r>
          </a:p>
          <a:p>
            <a:pPr>
              <a:lnSpc>
                <a:spcPct val="150000"/>
              </a:lnSpc>
            </a:pPr>
            <a:r>
              <a:rPr lang="en-US" sz="2400" kern="0" dirty="0"/>
              <a:t>3D models – multiple formats and plugins</a:t>
            </a:r>
          </a:p>
          <a:p>
            <a:pPr>
              <a:lnSpc>
                <a:spcPct val="150000"/>
              </a:lnSpc>
            </a:pPr>
            <a:r>
              <a:rPr lang="en-US" sz="2400" kern="0" dirty="0"/>
              <a:t>Issue discussion, tracking and resolution</a:t>
            </a:r>
          </a:p>
        </p:txBody>
      </p:sp>
      <p:sp>
        <p:nvSpPr>
          <p:cNvPr id="6" name="Down Arrow 7"/>
          <p:cNvSpPr/>
          <p:nvPr/>
        </p:nvSpPr>
        <p:spPr bwMode="auto">
          <a:xfrm>
            <a:off x="4449031" y="993156"/>
            <a:ext cx="487153" cy="557049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57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33" y="1068250"/>
            <a:ext cx="2157316" cy="16118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0147" y="168165"/>
            <a:ext cx="6643853" cy="436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14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AU" kern="0" dirty="0"/>
              <a:t>Many Applications</a:t>
            </a:r>
            <a:endParaRPr lang="en-AU" b="1" kern="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1064172" y="1502944"/>
            <a:ext cx="7015655" cy="336806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400" kern="0" dirty="0"/>
              <a:t>Design Presentation and Management</a:t>
            </a:r>
          </a:p>
          <a:p>
            <a:pPr>
              <a:lnSpc>
                <a:spcPct val="150000"/>
              </a:lnSpc>
            </a:pPr>
            <a:r>
              <a:rPr lang="en-US" sz="2400" kern="0" dirty="0"/>
              <a:t>BIM Management and Coordination</a:t>
            </a:r>
          </a:p>
          <a:p>
            <a:pPr>
              <a:lnSpc>
                <a:spcPct val="150000"/>
              </a:lnSpc>
            </a:pPr>
            <a:r>
              <a:rPr lang="en-US" sz="2400" kern="0" dirty="0"/>
              <a:t>Drawing and Document Review</a:t>
            </a:r>
          </a:p>
          <a:p>
            <a:pPr>
              <a:lnSpc>
                <a:spcPct val="150000"/>
              </a:lnSpc>
            </a:pPr>
            <a:r>
              <a:rPr lang="en-US" sz="2400" kern="0" dirty="0"/>
              <a:t>Site Verification and Defects</a:t>
            </a:r>
          </a:p>
          <a:p>
            <a:pPr>
              <a:lnSpc>
                <a:spcPct val="150000"/>
              </a:lnSpc>
            </a:pPr>
            <a:r>
              <a:rPr lang="en-US" sz="2400" kern="0" dirty="0"/>
              <a:t>Live Collaboration is an enabling tech.</a:t>
            </a:r>
          </a:p>
        </p:txBody>
      </p:sp>
    </p:spTree>
    <p:extLst>
      <p:ext uri="{BB962C8B-B14F-4D97-AF65-F5344CB8AC3E}">
        <p14:creationId xmlns:p14="http://schemas.microsoft.com/office/powerpoint/2010/main" val="20104575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 txBox="1">
            <a:spLocks/>
          </p:cNvSpPr>
          <p:nvPr/>
        </p:nvSpPr>
        <p:spPr>
          <a:xfrm>
            <a:off x="1403131" y="76419"/>
            <a:ext cx="6038193" cy="8572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AU" sz="2800" kern="0" dirty="0"/>
              <a:t>Rapid Design and Construct Operating Rooms</a:t>
            </a:r>
            <a:endParaRPr lang="en-AU" sz="2800" b="1" kern="0" dirty="0"/>
          </a:p>
        </p:txBody>
      </p:sp>
      <p:sp>
        <p:nvSpPr>
          <p:cNvPr id="6" name="Content Placeholder 3"/>
          <p:cNvSpPr txBox="1">
            <a:spLocks/>
          </p:cNvSpPr>
          <p:nvPr/>
        </p:nvSpPr>
        <p:spPr>
          <a:xfrm>
            <a:off x="771195" y="1061475"/>
            <a:ext cx="8163911" cy="3819267"/>
          </a:xfrm>
          <a:prstGeom prst="rect">
            <a:avLst/>
          </a:prstGeom>
        </p:spPr>
        <p:txBody>
          <a:bodyPr numCol="2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fontAlgn="ctr">
              <a:lnSpc>
                <a:spcPct val="150000"/>
              </a:lnSpc>
              <a:buNone/>
            </a:pPr>
            <a:r>
              <a:rPr lang="en-US" sz="1600" b="1" dirty="0"/>
              <a:t>Revizto Used For: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design &amp; design coordination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builder engagement 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subcontractor engagement 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shop drawings 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clash detection 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coordination 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construction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commissioning</a:t>
            </a:r>
          </a:p>
          <a:p>
            <a:pPr marL="0" indent="0" fontAlgn="ctr">
              <a:lnSpc>
                <a:spcPct val="150000"/>
              </a:lnSpc>
              <a:buNone/>
            </a:pPr>
            <a:endParaRPr lang="en-US" sz="1600" b="1" dirty="0"/>
          </a:p>
          <a:p>
            <a:pPr marL="0" indent="0" fontAlgn="ctr">
              <a:lnSpc>
                <a:spcPct val="150000"/>
              </a:lnSpc>
              <a:buNone/>
            </a:pPr>
            <a:r>
              <a:rPr lang="en-US" sz="1600" b="1" dirty="0"/>
              <a:t>Stored in Revizto: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Existing site photos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Existing as </a:t>
            </a:r>
            <a:r>
              <a:rPr lang="en-US" sz="1600" dirty="0" err="1"/>
              <a:t>builts</a:t>
            </a:r>
            <a:endParaRPr lang="en-US" sz="1600" dirty="0"/>
          </a:p>
          <a:p>
            <a:pPr fontAlgn="ctr">
              <a:lnSpc>
                <a:spcPct val="150000"/>
              </a:lnSpc>
            </a:pPr>
            <a:r>
              <a:rPr lang="en-US" sz="1600" dirty="0"/>
              <a:t>Design drawings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Design discussions and deadlines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Subcontractor models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Clashes</a:t>
            </a:r>
          </a:p>
          <a:p>
            <a:pPr fontAlgn="ctr">
              <a:lnSpc>
                <a:spcPct val="150000"/>
              </a:lnSpc>
            </a:pPr>
            <a:r>
              <a:rPr lang="en-US" sz="1600" dirty="0"/>
              <a:t>Discussions about product selection</a:t>
            </a:r>
          </a:p>
          <a:p>
            <a:pPr font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30987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213" y="1113854"/>
            <a:ext cx="1324490" cy="3920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1764" y="415157"/>
            <a:ext cx="3772508" cy="25960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681" y="1902371"/>
            <a:ext cx="4540215" cy="291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6629" y="189186"/>
            <a:ext cx="4147978" cy="46631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11787" y="890529"/>
            <a:ext cx="254428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3600" dirty="0"/>
              <a:t>revizto.com</a:t>
            </a:r>
            <a:endParaRPr lang="en-AU" sz="36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239" y="2002027"/>
            <a:ext cx="3983471" cy="285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86396"/>
      </p:ext>
    </p:extLst>
  </p:cSld>
  <p:clrMapOvr>
    <a:masterClrMapping/>
  </p:clrMapOvr>
</p:sld>
</file>

<file path=ppt/theme/theme1.xml><?xml version="1.0" encoding="utf-8"?>
<a:theme xmlns:a="http://schemas.openxmlformats.org/drawingml/2006/main" name="1 - Title">
  <a:themeElements>
    <a:clrScheme name="RTC2014EU">
      <a:dk1>
        <a:srgbClr val="002B69"/>
      </a:dk1>
      <a:lt1>
        <a:srgbClr val="FFFFFF"/>
      </a:lt1>
      <a:dk2>
        <a:srgbClr val="007DB6"/>
      </a:dk2>
      <a:lt2>
        <a:srgbClr val="BFECFB"/>
      </a:lt2>
      <a:accent1>
        <a:srgbClr val="94DFF9"/>
      </a:accent1>
      <a:accent2>
        <a:srgbClr val="5FCDF5"/>
      </a:accent2>
      <a:accent3>
        <a:srgbClr val="2FBEF2"/>
      </a:accent3>
      <a:accent4>
        <a:srgbClr val="DADADA"/>
      </a:accent4>
      <a:accent5>
        <a:srgbClr val="C0D8CC"/>
      </a:accent5>
      <a:accent6>
        <a:srgbClr val="046535"/>
      </a:accent6>
      <a:hlink>
        <a:srgbClr val="66CCFF"/>
      </a:hlink>
      <a:folHlink>
        <a:srgbClr val="FFC00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Fac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 - Body">
  <a:themeElements>
    <a:clrScheme name="RTC2014EU">
      <a:dk1>
        <a:srgbClr val="002B69"/>
      </a:dk1>
      <a:lt1>
        <a:srgbClr val="FFFFFF"/>
      </a:lt1>
      <a:dk2>
        <a:srgbClr val="007DB6"/>
      </a:dk2>
      <a:lt2>
        <a:srgbClr val="BFECFB"/>
      </a:lt2>
      <a:accent1>
        <a:srgbClr val="94DFF9"/>
      </a:accent1>
      <a:accent2>
        <a:srgbClr val="5FCDF5"/>
      </a:accent2>
      <a:accent3>
        <a:srgbClr val="2FBEF2"/>
      </a:accent3>
      <a:accent4>
        <a:srgbClr val="DADADA"/>
      </a:accent4>
      <a:accent5>
        <a:srgbClr val="C0D8CC"/>
      </a:accent5>
      <a:accent6>
        <a:srgbClr val="046535"/>
      </a:accent6>
      <a:hlink>
        <a:srgbClr val="66CCFF"/>
      </a:hlink>
      <a:folHlink>
        <a:srgbClr val="FFC00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Fac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2 - Body">
  <a:themeElements>
    <a:clrScheme name="RTC2014EU">
      <a:dk1>
        <a:srgbClr val="002B69"/>
      </a:dk1>
      <a:lt1>
        <a:srgbClr val="FFFFFF"/>
      </a:lt1>
      <a:dk2>
        <a:srgbClr val="007DB6"/>
      </a:dk2>
      <a:lt2>
        <a:srgbClr val="BFECFB"/>
      </a:lt2>
      <a:accent1>
        <a:srgbClr val="94DFF9"/>
      </a:accent1>
      <a:accent2>
        <a:srgbClr val="5FCDF5"/>
      </a:accent2>
      <a:accent3>
        <a:srgbClr val="2FBEF2"/>
      </a:accent3>
      <a:accent4>
        <a:srgbClr val="DADADA"/>
      </a:accent4>
      <a:accent5>
        <a:srgbClr val="C0D8CC"/>
      </a:accent5>
      <a:accent6>
        <a:srgbClr val="046535"/>
      </a:accent6>
      <a:hlink>
        <a:srgbClr val="66CCFF"/>
      </a:hlink>
      <a:folHlink>
        <a:srgbClr val="FFC00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Fac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 - End">
  <a:themeElements>
    <a:clrScheme name="RTC2014EU">
      <a:dk1>
        <a:srgbClr val="002B69"/>
      </a:dk1>
      <a:lt1>
        <a:srgbClr val="FFFFFF"/>
      </a:lt1>
      <a:dk2>
        <a:srgbClr val="007DB6"/>
      </a:dk2>
      <a:lt2>
        <a:srgbClr val="BFECFB"/>
      </a:lt2>
      <a:accent1>
        <a:srgbClr val="94DFF9"/>
      </a:accent1>
      <a:accent2>
        <a:srgbClr val="5FCDF5"/>
      </a:accent2>
      <a:accent3>
        <a:srgbClr val="2FBEF2"/>
      </a:accent3>
      <a:accent4>
        <a:srgbClr val="DADADA"/>
      </a:accent4>
      <a:accent5>
        <a:srgbClr val="C0D8CC"/>
      </a:accent5>
      <a:accent6>
        <a:srgbClr val="046535"/>
      </a:accent6>
      <a:hlink>
        <a:srgbClr val="66CCFF"/>
      </a:hlink>
      <a:folHlink>
        <a:srgbClr val="FFC00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square">
        <a:spAutoFit/>
      </a:bodyPr>
      <a:lstStyle>
        <a:defPPr algn="ctr" eaLnBrk="1" hangingPunct="1">
          <a:defRPr sz="3600" b="0" i="0" dirty="0" smtClean="0">
            <a:solidFill>
              <a:srgbClr val="003366"/>
            </a:solidFill>
            <a:latin typeface="Calibri" panose="020F0502020204030204" pitchFamily="34" charset="0"/>
          </a:defRPr>
        </a:defPPr>
      </a:lstStyle>
    </a:txDef>
  </a:objectDefaults>
  <a:extraClrSchemeLst>
    <a:extraClrScheme>
      <a:clrScheme name="1_Fac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6186</TotalTime>
  <Words>179</Words>
  <Application>Microsoft Office PowerPoint</Application>
  <PresentationFormat>On-screen Show (16:9)</PresentationFormat>
  <Paragraphs>45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Calibri Light</vt:lpstr>
      <vt:lpstr>Century Gothic</vt:lpstr>
      <vt:lpstr>1 - Title</vt:lpstr>
      <vt:lpstr>2 - Body</vt:lpstr>
      <vt:lpstr>1_2 - Body</vt:lpstr>
      <vt:lpstr>3 - End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RTC</dc:creator>
  <cp:lastModifiedBy>Luke Johnson</cp:lastModifiedBy>
  <cp:revision>217</cp:revision>
  <cp:lastPrinted>2014-08-06T01:34:44Z</cp:lastPrinted>
  <dcterms:created xsi:type="dcterms:W3CDTF">2007-08-03T05:24:43Z</dcterms:created>
  <dcterms:modified xsi:type="dcterms:W3CDTF">2017-05-23T11:37:16Z</dcterms:modified>
</cp:coreProperties>
</file>